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6858000" cy="9906000" type="A4"/>
  <p:notesSz cx="6669088" cy="9926638"/>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74875" y="1241425"/>
            <a:ext cx="23193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0" y="4776788"/>
            <a:ext cx="5335588"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88925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8250" y="9429750"/>
            <a:ext cx="288925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750" y="4776788"/>
            <a:ext cx="5335588"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174875" y="1241425"/>
            <a:ext cx="2319338"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915543" y="1426283"/>
            <a:ext cx="3471863" cy="7039681"/>
          </a:xfrm>
          <a:prstGeom prst="rect">
            <a:avLst/>
          </a:prstGeom>
          <a:noFill/>
          <a:ln>
            <a:noFill/>
          </a:ln>
        </p:spPr>
      </p:sp>
      <p:sp>
        <p:nvSpPr>
          <p:cNvPr id="68" name="Google Shape;68;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3"/>
          <p:cNvGrpSpPr/>
          <p:nvPr/>
        </p:nvGrpSpPr>
        <p:grpSpPr>
          <a:xfrm>
            <a:off x="-3012" y="141008"/>
            <a:ext cx="6858000" cy="1321435"/>
            <a:chOff x="0" y="-952"/>
            <a:chExt cx="6858000" cy="1321435"/>
          </a:xfrm>
        </p:grpSpPr>
        <p:pic>
          <p:nvPicPr>
            <p:cNvPr id="89" name="Google Shape;89;p13"/>
            <p:cNvPicPr preferRelativeResize="0"/>
            <p:nvPr/>
          </p:nvPicPr>
          <p:blipFill rotWithShape="1">
            <a:blip r:embed="rId3">
              <a:alphaModFix/>
            </a:blip>
            <a:srcRect r="5904"/>
            <a:stretch/>
          </p:blipFill>
          <p:spPr>
            <a:xfrm>
              <a:off x="0" y="-952"/>
              <a:ext cx="6858000" cy="1321435"/>
            </a:xfrm>
            <a:prstGeom prst="rect">
              <a:avLst/>
            </a:prstGeom>
            <a:noFill/>
            <a:ln>
              <a:noFill/>
            </a:ln>
          </p:spPr>
        </p:pic>
        <p:sp>
          <p:nvSpPr>
            <p:cNvPr id="90" name="Google Shape;90;p13"/>
            <p:cNvSpPr/>
            <p:nvPr/>
          </p:nvSpPr>
          <p:spPr>
            <a:xfrm>
              <a:off x="5166360" y="514350"/>
              <a:ext cx="1691640" cy="3756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pic>
        <p:nvPicPr>
          <p:cNvPr id="91" name="Google Shape;91;p13"/>
          <p:cNvPicPr preferRelativeResize="0"/>
          <p:nvPr/>
        </p:nvPicPr>
        <p:blipFill rotWithShape="1">
          <a:blip r:embed="rId4">
            <a:alphaModFix/>
          </a:blip>
          <a:srcRect/>
          <a:stretch/>
        </p:blipFill>
        <p:spPr>
          <a:xfrm>
            <a:off x="782300" y="312758"/>
            <a:ext cx="1481456" cy="280440"/>
          </a:xfrm>
          <a:prstGeom prst="rect">
            <a:avLst/>
          </a:prstGeom>
          <a:noFill/>
          <a:ln>
            <a:noFill/>
          </a:ln>
        </p:spPr>
      </p:pic>
      <p:sp>
        <p:nvSpPr>
          <p:cNvPr id="92" name="Google Shape;92;p13" descr="FareShare | Fighting hunger, tackling food waste in the U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descr="In My Club We. . . Use Class Dojo! – Club Experience Blo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3"/>
          <p:cNvSpPr txBox="1"/>
          <p:nvPr/>
        </p:nvSpPr>
        <p:spPr>
          <a:xfrm>
            <a:off x="2471330" y="827632"/>
            <a:ext cx="1973100" cy="284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50" b="1" u="sng">
                <a:solidFill>
                  <a:srgbClr val="002060"/>
                </a:solidFill>
                <a:latin typeface="Century Gothic"/>
                <a:ea typeface="Century Gothic"/>
                <a:cs typeface="Century Gothic"/>
                <a:sym typeface="Century Gothic"/>
              </a:rPr>
              <a:t>Summer 1 Term</a:t>
            </a:r>
            <a:endParaRPr sz="1600" b="1" u="sng" dirty="0"/>
          </a:p>
        </p:txBody>
      </p:sp>
      <p:sp>
        <p:nvSpPr>
          <p:cNvPr id="95" name="Google Shape;95;p13"/>
          <p:cNvSpPr/>
          <p:nvPr/>
        </p:nvSpPr>
        <p:spPr>
          <a:xfrm>
            <a:off x="155576" y="4323670"/>
            <a:ext cx="3336924" cy="23295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3"/>
          <p:cNvSpPr/>
          <p:nvPr/>
        </p:nvSpPr>
        <p:spPr>
          <a:xfrm>
            <a:off x="133513" y="4334404"/>
            <a:ext cx="3295487" cy="23187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b="1" u="sng" dirty="0">
                <a:solidFill>
                  <a:schemeClr val="dk1"/>
                </a:solidFill>
                <a:latin typeface="Calibri"/>
                <a:ea typeface="Calibri"/>
                <a:cs typeface="Calibri"/>
                <a:sym typeface="Calibri"/>
              </a:rPr>
              <a:t>Homework</a:t>
            </a:r>
          </a:p>
          <a:p>
            <a:pPr marL="0" marR="0" lvl="0" indent="0" algn="just" rtl="0">
              <a:spcBef>
                <a:spcPts val="0"/>
              </a:spcBef>
              <a:spcAft>
                <a:spcPts val="0"/>
              </a:spcAft>
              <a:buNone/>
            </a:pPr>
            <a:endParaRPr lang="en-GB" sz="1050" b="1" u="sng"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200" dirty="0">
                <a:latin typeface="Calibri" panose="020F0502020204030204" pitchFamily="34" charset="0"/>
                <a:ea typeface="Calibri" panose="020F0502020204030204" pitchFamily="34" charset="0"/>
                <a:cs typeface="Calibri" panose="020F0502020204030204" pitchFamily="34" charset="0"/>
              </a:rPr>
              <a:t>This half term, our topic will be ‘Fantastic Creatures’.  We would like the children to create their favourite animal. This could be a real animal or a mythical creature such as a dragon or unicorn. These will be displayed in our classrooms for everyone to see! We would also like the children to practise the different sounds we have learnt over the course of the year. Please send in any evidence so we can celebrate the children’s efforts at school.</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97" name="Google Shape;97;p13"/>
          <p:cNvSpPr/>
          <p:nvPr/>
        </p:nvSpPr>
        <p:spPr>
          <a:xfrm>
            <a:off x="155575" y="1278258"/>
            <a:ext cx="6582108" cy="2925899"/>
          </a:xfrm>
          <a:prstGeom prst="rect">
            <a:avLst/>
          </a:prstGeom>
          <a:noFill/>
          <a:ln w="28575" cap="flat" cmpd="sng">
            <a:solidFill>
              <a:srgbClr val="1A1B3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1"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b="1" u="sng" dirty="0">
                <a:solidFill>
                  <a:schemeClr val="dk1"/>
                </a:solidFill>
                <a:latin typeface="Calibri"/>
                <a:ea typeface="Calibri"/>
                <a:cs typeface="Calibri"/>
                <a:sym typeface="Calibri"/>
              </a:rPr>
              <a:t>A message about Reception</a:t>
            </a:r>
          </a:p>
          <a:p>
            <a:pPr marL="0" marR="0" lvl="0" indent="0" algn="ctr" rtl="0">
              <a:spcBef>
                <a:spcPts val="0"/>
              </a:spcBef>
              <a:spcAft>
                <a:spcPts val="0"/>
              </a:spcAft>
              <a:buNone/>
            </a:pPr>
            <a:endParaRPr lang="en-GB" sz="1200" b="1" u="sng"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Reception have loved learning about different traditional tales and creating their own versions of the stories! Our next topic is Fantastic Creatures. In this topic, we will be learning about real animals and mythical creatures and their habitats. </a:t>
            </a:r>
          </a:p>
          <a:p>
            <a:pPr marL="0" marR="0" lvl="0" indent="0" algn="just" rtl="0">
              <a:spcBef>
                <a:spcPts val="0"/>
              </a:spcBef>
              <a:spcAft>
                <a:spcPts val="0"/>
              </a:spcAft>
              <a:buNone/>
            </a:pP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We will be continuing our Phonics, Reading, Writing and Mathematics teaching through targeted whole class sessions. We will be continuing to follow the Little Wandle programme for phonics in which we will be particularly focusing on their blending (reading) and segmenting (spelling) skills. Children should continue to read at home daily to further develop their phonics skills. We will be looking for a ‘Book Worm of the Half Term’ to reward their efforts in reading.  In Mathematics, we will be continuing to  follow the White Rose scheme of work. This half term our focus will include building numbers from 11-20, manipulating shapes, odd and even numbers and sharing and grouping numbers. </a:t>
            </a:r>
            <a:endParaRPr sz="1100" b="1" u="sng"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400"/>
              <a:buFont typeface="Arial"/>
              <a:buChar char="•"/>
            </a:pPr>
            <a:endParaRPr sz="1100" dirty="0">
              <a:solidFill>
                <a:schemeClr val="dk1"/>
              </a:solidFill>
              <a:latin typeface="Calibri"/>
              <a:ea typeface="Calibri"/>
              <a:cs typeface="Calibri"/>
              <a:sym typeface="Calibri"/>
            </a:endParaRPr>
          </a:p>
        </p:txBody>
      </p:sp>
      <p:sp>
        <p:nvSpPr>
          <p:cNvPr id="98" name="Google Shape;98;p13"/>
          <p:cNvSpPr/>
          <p:nvPr/>
        </p:nvSpPr>
        <p:spPr>
          <a:xfrm>
            <a:off x="3594100" y="4309867"/>
            <a:ext cx="3130385" cy="2398200"/>
          </a:xfrm>
          <a:prstGeom prst="rect">
            <a:avLst/>
          </a:prstGeom>
          <a:solidFill>
            <a:schemeClr val="lt1"/>
          </a:solidFill>
          <a:ln w="28575" cap="flat" cmpd="sng">
            <a:solidFill>
              <a:srgbClr val="1A1B3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b="1" u="sng" dirty="0">
                <a:solidFill>
                  <a:schemeClr val="dk1"/>
                </a:solidFill>
                <a:latin typeface="Calibri"/>
                <a:ea typeface="Calibri"/>
                <a:cs typeface="Calibri"/>
                <a:sym typeface="Calibri"/>
              </a:rPr>
              <a:t>Weekly time table</a:t>
            </a:r>
          </a:p>
          <a:p>
            <a:pPr marL="0" marR="0" lvl="0" indent="0" algn="ctr" rtl="0">
              <a:spcBef>
                <a:spcPts val="0"/>
              </a:spcBef>
              <a:spcAft>
                <a:spcPts val="0"/>
              </a:spcAft>
              <a:buNone/>
            </a:pPr>
            <a:endParaRPr lang="en-GB" sz="1400" b="1" u="sng" dirty="0">
              <a:solidFill>
                <a:schemeClr val="dk1"/>
              </a:solidFill>
              <a:latin typeface="Calibri"/>
              <a:ea typeface="Calibri"/>
              <a:cs typeface="Calibri"/>
              <a:sym typeface="Calibri"/>
            </a:endParaRPr>
          </a:p>
          <a:p>
            <a:pPr marR="0" lvl="0" rtl="0">
              <a:spcBef>
                <a:spcPts val="0"/>
              </a:spcBef>
              <a:spcAft>
                <a:spcPts val="0"/>
              </a:spcAft>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PE will be taught on the following days:</a:t>
            </a:r>
          </a:p>
          <a:p>
            <a:pPr marL="285750" indent="-285750">
              <a:buFont typeface="Arial" panose="020B0604020202020204" pitchFamily="34" charset="0"/>
              <a:buChar char="•"/>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Chawla class - Monday and Wednesday </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Farah class- Tuesday and Wednesday</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Packham class- Friday</a:t>
            </a:r>
          </a:p>
          <a:p>
            <a:pPr marR="0" lvl="0" rtl="0">
              <a:spcBef>
                <a:spcPts val="0"/>
              </a:spcBef>
              <a:spcAft>
                <a:spcPts val="0"/>
              </a:spcAft>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p>
          <a:p>
            <a:pPr marR="0" lvl="0" algn="ctr" rtl="0">
              <a:spcBef>
                <a:spcPts val="0"/>
              </a:spcBef>
              <a:spcAft>
                <a:spcPts val="0"/>
              </a:spcAft>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Children should come to school in their PE kits on these days.</a:t>
            </a:r>
            <a:r>
              <a:rPr lang="en-GB"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b="1"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l" rtl="0">
              <a:spcBef>
                <a:spcPts val="0"/>
              </a:spcBef>
              <a:spcAft>
                <a:spcPts val="0"/>
              </a:spcAft>
              <a:buClr>
                <a:schemeClr val="dk1"/>
              </a:buClr>
              <a:buSzPts val="1400"/>
              <a:buFont typeface="Arial"/>
              <a:buChar char="•"/>
            </a:pPr>
            <a:endParaRPr dirty="0"/>
          </a:p>
          <a:p>
            <a:pPr marL="171450" marR="0" lvl="0" indent="-10160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171450" marR="0" lvl="0" indent="-10160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sp>
        <p:nvSpPr>
          <p:cNvPr id="99" name="Google Shape;99;p13"/>
          <p:cNvSpPr/>
          <p:nvPr/>
        </p:nvSpPr>
        <p:spPr>
          <a:xfrm>
            <a:off x="155575" y="6821780"/>
            <a:ext cx="3003600" cy="2981100"/>
          </a:xfrm>
          <a:prstGeom prst="rect">
            <a:avLst/>
          </a:prstGeom>
          <a:solidFill>
            <a:schemeClr val="lt1"/>
          </a:solidFill>
          <a:ln w="28575" cap="flat" cmpd="sng">
            <a:solidFill>
              <a:srgbClr val="1A1B3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b="1" u="sng" dirty="0">
                <a:solidFill>
                  <a:schemeClr val="dk1"/>
                </a:solidFill>
                <a:latin typeface="Calibri"/>
                <a:ea typeface="Calibri"/>
                <a:cs typeface="Calibri"/>
                <a:sym typeface="Calibri"/>
              </a:rPr>
              <a:t>Uniform</a:t>
            </a:r>
          </a:p>
          <a:p>
            <a:pPr marL="0" marR="0" lvl="0" indent="0" algn="just" rtl="0">
              <a:spcBef>
                <a:spcPts val="0"/>
              </a:spcBef>
              <a:spcAft>
                <a:spcPts val="0"/>
              </a:spcAft>
              <a:buNone/>
            </a:pP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Dark grey school trousers or skirt or grey pinafore dress or skirt.</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White polo shirt.</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Navy V-neck jumper or cardigan.</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Plain dark or white socks or tights.</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Plain black school shoes or trainers.</a:t>
            </a:r>
            <a:endParaRPr dirty="0"/>
          </a:p>
          <a:p>
            <a:pPr marL="171450" marR="0" lvl="0" indent="-95250" algn="just"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200"/>
              <a:buFont typeface="Arial"/>
              <a:buChar char="•"/>
            </a:pPr>
            <a:r>
              <a:rPr lang="en-GB" sz="1200" b="1" dirty="0">
                <a:solidFill>
                  <a:schemeClr val="dk1"/>
                </a:solidFill>
                <a:latin typeface="Calibri"/>
                <a:ea typeface="Calibri"/>
                <a:cs typeface="Calibri"/>
                <a:sym typeface="Calibri"/>
              </a:rPr>
              <a:t>PE kit</a:t>
            </a:r>
            <a:r>
              <a:rPr lang="en-GB" sz="1200" dirty="0">
                <a:solidFill>
                  <a:schemeClr val="dk1"/>
                </a:solidFill>
                <a:latin typeface="Calibri"/>
                <a:ea typeface="Calibri"/>
                <a:cs typeface="Calibri"/>
                <a:sym typeface="Calibri"/>
              </a:rPr>
              <a:t>: white t-shirt</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Black shorts or tracksuit bottoms</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Navy blue sweatshirt (worn over the top if necessary)</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Black plimsolls or plain black or white trainers</a:t>
            </a:r>
            <a:endParaRPr dirty="0"/>
          </a:p>
          <a:p>
            <a:pPr marL="0" marR="0" lvl="0" indent="0" algn="ctr" rtl="0">
              <a:spcBef>
                <a:spcPts val="0"/>
              </a:spcBef>
              <a:spcAft>
                <a:spcPts val="0"/>
              </a:spcAft>
              <a:buNone/>
            </a:pPr>
            <a:endParaRPr sz="1100" b="1" u="sng" dirty="0">
              <a:solidFill>
                <a:schemeClr val="dk1"/>
              </a:solidFill>
              <a:latin typeface="Calibri"/>
              <a:ea typeface="Calibri"/>
              <a:cs typeface="Calibri"/>
              <a:sym typeface="Calibri"/>
            </a:endParaRPr>
          </a:p>
        </p:txBody>
      </p:sp>
      <p:pic>
        <p:nvPicPr>
          <p:cNvPr id="100" name="Google Shape;100;p13"/>
          <p:cNvPicPr preferRelativeResize="0"/>
          <p:nvPr/>
        </p:nvPicPr>
        <p:blipFill rotWithShape="1">
          <a:blip r:embed="rId5">
            <a:alphaModFix/>
          </a:blip>
          <a:srcRect l="31125" t="10712" r="30523" b="12215"/>
          <a:stretch/>
        </p:blipFill>
        <p:spPr>
          <a:xfrm>
            <a:off x="5176069" y="594901"/>
            <a:ext cx="1184956" cy="1190750"/>
          </a:xfrm>
          <a:prstGeom prst="rect">
            <a:avLst/>
          </a:prstGeom>
          <a:noFill/>
          <a:ln>
            <a:noFill/>
          </a:ln>
        </p:spPr>
      </p:pic>
      <p:sp>
        <p:nvSpPr>
          <p:cNvPr id="101" name="Google Shape;101;p13"/>
          <p:cNvSpPr/>
          <p:nvPr/>
        </p:nvSpPr>
        <p:spPr>
          <a:xfrm>
            <a:off x="3260918" y="6846533"/>
            <a:ext cx="3463500" cy="29316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616B293-3719-4EB7-965F-B0A3A219501D}"/>
              </a:ext>
            </a:extLst>
          </p:cNvPr>
          <p:cNvPicPr>
            <a:picLocks noChangeAspect="1"/>
          </p:cNvPicPr>
          <p:nvPr/>
        </p:nvPicPr>
        <p:blipFill>
          <a:blip r:embed="rId6"/>
          <a:stretch>
            <a:fillRect/>
          </a:stretch>
        </p:blipFill>
        <p:spPr>
          <a:xfrm>
            <a:off x="3467209" y="7001241"/>
            <a:ext cx="1229722" cy="1105193"/>
          </a:xfrm>
          <a:prstGeom prst="rect">
            <a:avLst/>
          </a:prstGeom>
        </p:spPr>
      </p:pic>
      <p:pic>
        <p:nvPicPr>
          <p:cNvPr id="3" name="Picture 2">
            <a:extLst>
              <a:ext uri="{FF2B5EF4-FFF2-40B4-BE49-F238E27FC236}">
                <a16:creationId xmlns:a16="http://schemas.microsoft.com/office/drawing/2014/main" id="{70CA8C19-F13F-4B76-9993-1BE2944F0BC2}"/>
              </a:ext>
            </a:extLst>
          </p:cNvPr>
          <p:cNvPicPr>
            <a:picLocks noChangeAspect="1"/>
          </p:cNvPicPr>
          <p:nvPr/>
        </p:nvPicPr>
        <p:blipFill>
          <a:blip r:embed="rId7"/>
          <a:stretch>
            <a:fillRect/>
          </a:stretch>
        </p:blipFill>
        <p:spPr>
          <a:xfrm>
            <a:off x="5321595" y="7070443"/>
            <a:ext cx="1185862" cy="966787"/>
          </a:xfrm>
          <a:prstGeom prst="rect">
            <a:avLst/>
          </a:prstGeom>
        </p:spPr>
      </p:pic>
      <p:pic>
        <p:nvPicPr>
          <p:cNvPr id="4" name="Picture 3">
            <a:extLst>
              <a:ext uri="{FF2B5EF4-FFF2-40B4-BE49-F238E27FC236}">
                <a16:creationId xmlns:a16="http://schemas.microsoft.com/office/drawing/2014/main" id="{A3EA1C1B-7F43-4989-8855-862ED86412F0}"/>
              </a:ext>
            </a:extLst>
          </p:cNvPr>
          <p:cNvPicPr>
            <a:picLocks noChangeAspect="1"/>
          </p:cNvPicPr>
          <p:nvPr/>
        </p:nvPicPr>
        <p:blipFill>
          <a:blip r:embed="rId8"/>
          <a:stretch>
            <a:fillRect/>
          </a:stretch>
        </p:blipFill>
        <p:spPr>
          <a:xfrm>
            <a:off x="5622422" y="8474788"/>
            <a:ext cx="885035" cy="1105193"/>
          </a:xfrm>
          <a:prstGeom prst="rect">
            <a:avLst/>
          </a:prstGeom>
        </p:spPr>
      </p:pic>
      <p:pic>
        <p:nvPicPr>
          <p:cNvPr id="5" name="Picture 4">
            <a:extLst>
              <a:ext uri="{FF2B5EF4-FFF2-40B4-BE49-F238E27FC236}">
                <a16:creationId xmlns:a16="http://schemas.microsoft.com/office/drawing/2014/main" id="{481CE1A2-7BFA-406F-8522-DA5F4870797E}"/>
              </a:ext>
            </a:extLst>
          </p:cNvPr>
          <p:cNvPicPr>
            <a:picLocks noChangeAspect="1"/>
          </p:cNvPicPr>
          <p:nvPr/>
        </p:nvPicPr>
        <p:blipFill>
          <a:blip r:embed="rId9"/>
          <a:stretch>
            <a:fillRect/>
          </a:stretch>
        </p:blipFill>
        <p:spPr>
          <a:xfrm>
            <a:off x="3429000" y="8604979"/>
            <a:ext cx="1229722" cy="1105193"/>
          </a:xfrm>
          <a:prstGeom prst="rect">
            <a:avLst/>
          </a:prstGeom>
        </p:spPr>
      </p:pic>
      <p:pic>
        <p:nvPicPr>
          <p:cNvPr id="6" name="Picture 5">
            <a:extLst>
              <a:ext uri="{FF2B5EF4-FFF2-40B4-BE49-F238E27FC236}">
                <a16:creationId xmlns:a16="http://schemas.microsoft.com/office/drawing/2014/main" id="{021CA1EB-1535-4E65-8AC0-6743CBD13FB8}"/>
              </a:ext>
            </a:extLst>
          </p:cNvPr>
          <p:cNvPicPr>
            <a:picLocks noChangeAspect="1"/>
          </p:cNvPicPr>
          <p:nvPr/>
        </p:nvPicPr>
        <p:blipFill>
          <a:blip r:embed="rId10"/>
          <a:stretch>
            <a:fillRect/>
          </a:stretch>
        </p:blipFill>
        <p:spPr>
          <a:xfrm>
            <a:off x="4469531" y="7918751"/>
            <a:ext cx="1102020" cy="7871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TotalTime>
  <Words>374</Words>
  <Application>Microsoft Office PowerPoint</Application>
  <PresentationFormat>A4 Paper (210x297 mm)</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Balaj</dc:creator>
  <cp:lastModifiedBy>Gary Powell</cp:lastModifiedBy>
  <cp:revision>32</cp:revision>
  <dcterms:modified xsi:type="dcterms:W3CDTF">2025-04-24T07:27:05Z</dcterms:modified>
</cp:coreProperties>
</file>